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5"/>
  </p:notesMasterIdLst>
  <p:sldIdLst>
    <p:sldId id="266" r:id="rId3"/>
    <p:sldId id="284" r:id="rId4"/>
    <p:sldId id="263" r:id="rId5"/>
    <p:sldId id="265" r:id="rId6"/>
    <p:sldId id="275" r:id="rId7"/>
    <p:sldId id="276" r:id="rId8"/>
    <p:sldId id="274" r:id="rId9"/>
    <p:sldId id="273" r:id="rId10"/>
    <p:sldId id="260" r:id="rId11"/>
    <p:sldId id="278" r:id="rId12"/>
    <p:sldId id="280" r:id="rId13"/>
    <p:sldId id="261" r:id="rId14"/>
    <p:sldId id="279" r:id="rId15"/>
    <p:sldId id="272" r:id="rId16"/>
    <p:sldId id="277" r:id="rId17"/>
    <p:sldId id="281" r:id="rId18"/>
    <p:sldId id="269" r:id="rId19"/>
    <p:sldId id="262" r:id="rId20"/>
    <p:sldId id="268" r:id="rId21"/>
    <p:sldId id="282" r:id="rId22"/>
    <p:sldId id="285" r:id="rId23"/>
    <p:sldId id="283" r:id="rId2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74"/>
  </p:normalViewPr>
  <p:slideViewPr>
    <p:cSldViewPr snapToGrid="0" snapToObjects="1">
      <p:cViewPr varScale="1">
        <p:scale>
          <a:sx n="61" d="100"/>
          <a:sy n="61" d="100"/>
        </p:scale>
        <p:origin x="8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4E5E-D8FC-4F4E-A4B4-DCD8B8247E93}" type="datetimeFigureOut">
              <a:rPr lang="en-AU" smtClean="0"/>
              <a:t>16/02/2022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FCCF-C261-4909-9ACA-BDD4225A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035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0DB07-45C9-AA4D-8CA7-938AA574A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016" y="3818236"/>
            <a:ext cx="4876800" cy="939758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46FFB6A-4609-1A4D-A64C-AEFFD82088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5016" y="5103338"/>
            <a:ext cx="4876800" cy="99471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37401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2B389-39C2-AF4E-98D6-5E51613C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427"/>
            <a:ext cx="5152292" cy="583466"/>
          </a:xfrm>
        </p:spPr>
        <p:txBody>
          <a:bodyPr anchor="b"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F3A69-74E3-D94D-BEC8-46A974145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83039" y="987426"/>
            <a:ext cx="1472348" cy="1368912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6E755-E333-9045-96B9-99329835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588114"/>
            <a:ext cx="8716108" cy="1242646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221E623-97AA-8246-9155-BD006438D69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8200" y="1904999"/>
            <a:ext cx="8716108" cy="50409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89CDF52-8799-754C-B1FB-8BAC308249C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883039" y="2409093"/>
            <a:ext cx="1472348" cy="1368912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519404F-5661-F243-9F1E-6D888A8F1C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883039" y="3830760"/>
            <a:ext cx="1472348" cy="1368912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554A79A-196C-EE46-AC9F-1524A266E97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30215" y="4009781"/>
            <a:ext cx="8124092" cy="120698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68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2B389-39C2-AF4E-98D6-5E51613C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427"/>
            <a:ext cx="5152292" cy="583466"/>
          </a:xfrm>
        </p:spPr>
        <p:txBody>
          <a:bodyPr anchor="b"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6E755-E333-9045-96B9-99329835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705344"/>
            <a:ext cx="5152292" cy="1242646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221E623-97AA-8246-9155-BD006438D69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8200" y="2022229"/>
            <a:ext cx="5152292" cy="50409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554A79A-196C-EE46-AC9F-1524A266E97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30215" y="4127011"/>
            <a:ext cx="4560277" cy="120698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E03869C-C6D0-A34E-8FBB-0DEAD0672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05600" y="987426"/>
            <a:ext cx="4649787" cy="4323128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9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CB12-8932-7D4B-A0D6-56DF040B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01603-6B09-0945-B9DD-4F33DDFE6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78006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12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2EE56-3EBD-D548-9B1F-6DCD7C487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39213"/>
          </a:xfrm>
        </p:spPr>
        <p:txBody>
          <a:bodyPr vert="eaVert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7185D-F47E-5145-BF0E-73DE52838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3921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44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0DB07-45C9-AA4D-8CA7-938AA574A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016" y="3818236"/>
            <a:ext cx="4876800" cy="93975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46FFB6A-4609-1A4D-A64C-AEFFD82088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5016" y="5103338"/>
            <a:ext cx="4876800" cy="994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7178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B7422-3BF9-1E44-9214-4DD5AADD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32231" cy="1325563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B84CD-9541-8C41-A1A7-FE3F2C86C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2231" cy="40359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5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0923-78BC-564D-816F-BAC38A5C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54215"/>
            <a:ext cx="10515600" cy="1057275"/>
          </a:xfrm>
        </p:spPr>
        <p:txBody>
          <a:bodyPr anchor="b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B7A9A-61C5-BB42-84BD-50B7008B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38478"/>
            <a:ext cx="10515600" cy="850045"/>
          </a:xfr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95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CA06-6077-D744-964B-09E02A6F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FA29-919A-FE4A-A32E-C66D1AAF1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428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6052-99C9-754C-94CF-905E4A06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428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AEFF-BCEB-AE48-B305-31BB9DB1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8FA95-A75B-584E-A28E-FE5258738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FEF0C-4B52-BE44-8E23-A6D9F5B55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7581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23034-824A-8F4C-8733-748F36647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E64F1-6880-EA49-AC8C-6C242E67E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7581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524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C8F3-E3DE-B54C-A675-63E002DB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16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77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5171-61F4-5746-82B9-F6B209F0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855785"/>
          </a:xfrm>
        </p:spPr>
        <p:txBody>
          <a:bodyPr anchor="b"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0AB6F-A734-894A-A61E-194CC8F44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123837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52D1D-BACF-E048-927B-DE90EFC8C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0538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82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2B389-39C2-AF4E-98D6-5E51613C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427"/>
            <a:ext cx="5152292" cy="583466"/>
          </a:xfrm>
        </p:spPr>
        <p:txBody>
          <a:bodyPr anchor="b">
            <a:norm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F3A69-74E3-D94D-BEC8-46A974145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05600" y="987426"/>
            <a:ext cx="4649787" cy="4323128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6E755-E333-9045-96B9-99329835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860431"/>
            <a:ext cx="5303104" cy="2450123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221E623-97AA-8246-9155-BD006438D69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8200" y="2157046"/>
            <a:ext cx="5303104" cy="50409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64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74447-39E6-CF40-9843-FE37CEF3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C016E-102D-DB4E-AA53-DA336658D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6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400FAC-57E0-C541-9881-710C826323DF}"/>
              </a:ext>
            </a:extLst>
          </p:cNvPr>
          <p:cNvSpPr txBox="1">
            <a:spLocks/>
          </p:cNvSpPr>
          <p:nvPr userDrawn="1"/>
        </p:nvSpPr>
        <p:spPr>
          <a:xfrm>
            <a:off x="1005016" y="3818236"/>
            <a:ext cx="4876800" cy="9397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1A9A9E-8061-3A44-AB5D-D3D1AD51E1C0}"/>
              </a:ext>
            </a:extLst>
          </p:cNvPr>
          <p:cNvSpPr txBox="1">
            <a:spLocks/>
          </p:cNvSpPr>
          <p:nvPr userDrawn="1"/>
        </p:nvSpPr>
        <p:spPr>
          <a:xfrm>
            <a:off x="1005016" y="5103338"/>
            <a:ext cx="4876800" cy="9947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bedes.catholic.edu.au/vce-matter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E805-42E4-584F-9178-414630D2D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016" y="3818236"/>
            <a:ext cx="8632970" cy="939758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VCE Matters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71BF0-9450-344A-B806-D7B9AF5458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05015" y="5103338"/>
            <a:ext cx="6099977" cy="994719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Stammers</a:t>
            </a:r>
          </a:p>
          <a:p>
            <a:pPr marL="0" indent="0" algn="l">
              <a:buNone/>
            </a:pP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390113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D6B89-63FA-4E6C-8DDF-64FB8B3D2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0790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DC35DF-6D09-4F1D-B87E-BFFE1EB17DFC}"/>
              </a:ext>
            </a:extLst>
          </p:cNvPr>
          <p:cNvCxnSpPr/>
          <p:nvPr/>
        </p:nvCxnSpPr>
        <p:spPr>
          <a:xfrm flipH="1">
            <a:off x="4561490" y="4277710"/>
            <a:ext cx="4887310" cy="60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9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B9E4E-ADA6-4215-A37C-76268205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88" y="0"/>
            <a:ext cx="87153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873-FDE7-4838-9761-B6BF0262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43C-4664-48B2-8C4C-606F39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1400" cy="4035913"/>
          </a:xfrm>
        </p:spPr>
        <p:txBody>
          <a:bodyPr>
            <a:normAutofit/>
          </a:bodyPr>
          <a:lstStyle/>
          <a:p>
            <a:r>
              <a:rPr lang="en-AU" b="1" u="sng" dirty="0">
                <a:solidFill>
                  <a:srgbClr val="002060"/>
                </a:solidFill>
              </a:rPr>
              <a:t>Missing a SAC</a:t>
            </a:r>
          </a:p>
          <a:p>
            <a:endParaRPr lang="en-AU" dirty="0"/>
          </a:p>
          <a:p>
            <a:r>
              <a:rPr lang="en-AU" dirty="0"/>
              <a:t>Alternative SAC/SAT Form (VCE Matters Page)</a:t>
            </a:r>
          </a:p>
          <a:p>
            <a:r>
              <a:rPr lang="en-AU" dirty="0"/>
              <a:t>Google Form and documentation is required before or 24 hours after the missed SAC</a:t>
            </a:r>
          </a:p>
        </p:txBody>
      </p:sp>
    </p:spTree>
    <p:extLst>
      <p:ext uri="{BB962C8B-B14F-4D97-AF65-F5344CB8AC3E}">
        <p14:creationId xmlns:p14="http://schemas.microsoft.com/office/powerpoint/2010/main" val="73965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D6B89-63FA-4E6C-8DDF-64FB8B3D2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0790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DC35DF-6D09-4F1D-B87E-BFFE1EB17DFC}"/>
              </a:ext>
            </a:extLst>
          </p:cNvPr>
          <p:cNvCxnSpPr/>
          <p:nvPr/>
        </p:nvCxnSpPr>
        <p:spPr>
          <a:xfrm flipH="1">
            <a:off x="6758152" y="3226676"/>
            <a:ext cx="4887310" cy="60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0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C18549-67C2-4860-B394-FCEFCF805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C2A39E-D7BA-420A-B20D-614B8D3B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3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D6B89-63FA-4E6C-8DDF-64FB8B3D2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0790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DC35DF-6D09-4F1D-B87E-BFFE1EB17DFC}"/>
              </a:ext>
            </a:extLst>
          </p:cNvPr>
          <p:cNvCxnSpPr/>
          <p:nvPr/>
        </p:nvCxnSpPr>
        <p:spPr>
          <a:xfrm flipH="1">
            <a:off x="5675586" y="3828393"/>
            <a:ext cx="4887310" cy="60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21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98A02-5270-4588-A496-E6E083D9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51" y="0"/>
            <a:ext cx="11244263" cy="66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3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873-FDE7-4838-9761-B6BF0262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43C-4664-48B2-8C4C-606F39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03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000" b="1" u="sng" dirty="0">
                <a:solidFill>
                  <a:schemeClr val="accent1">
                    <a:lumMod val="50000"/>
                  </a:schemeClr>
                </a:solidFill>
              </a:rPr>
              <a:t>Things to remember</a:t>
            </a:r>
          </a:p>
          <a:p>
            <a:endParaRPr lang="en-AU" dirty="0"/>
          </a:p>
          <a:p>
            <a:r>
              <a:rPr lang="en-AU" dirty="0"/>
              <a:t>Family vacations are not a valid excuse to miss a SAC or miss a deadline.</a:t>
            </a:r>
          </a:p>
        </p:txBody>
      </p:sp>
    </p:spTree>
    <p:extLst>
      <p:ext uri="{BB962C8B-B14F-4D97-AF65-F5344CB8AC3E}">
        <p14:creationId xmlns:p14="http://schemas.microsoft.com/office/powerpoint/2010/main" val="209916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873-FDE7-4838-9761-B6BF0262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43C-4664-48B2-8C4C-606F39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283"/>
            <a:ext cx="10774680" cy="48347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b="1" u="sng" dirty="0">
                <a:solidFill>
                  <a:schemeClr val="accent1">
                    <a:lumMod val="50000"/>
                  </a:schemeClr>
                </a:solidFill>
              </a:rPr>
              <a:t>VCE Panel / Breach of VCE Rules</a:t>
            </a:r>
          </a:p>
          <a:p>
            <a:pPr marL="0" indent="0">
              <a:buNone/>
            </a:pPr>
            <a:endParaRPr lang="en-AU" sz="3300" dirty="0"/>
          </a:p>
          <a:p>
            <a:r>
              <a:rPr lang="en-AU" sz="3300" dirty="0"/>
              <a:t>Mobile phones and smart watches are strictly prohibited. </a:t>
            </a:r>
            <a:r>
              <a:rPr lang="en-AU" sz="3300" u="sng" dirty="0"/>
              <a:t>Never</a:t>
            </a:r>
            <a:r>
              <a:rPr lang="en-AU" sz="3300" dirty="0"/>
              <a:t> take a device into a SAC or an examination. </a:t>
            </a:r>
          </a:p>
          <a:p>
            <a:r>
              <a:rPr lang="en-AU" sz="3300" dirty="0"/>
              <a:t>Only take approved VCAA materials into a SAC (clear water bottles, no whiteout, approved calculators, dictionary with no handwriting in it, etc).</a:t>
            </a:r>
          </a:p>
          <a:p>
            <a:r>
              <a:rPr lang="en-AU" sz="3300" dirty="0"/>
              <a:t>Students with a high number of absences (usually more than 10% of classes missed) throughout the semester will be unable to meet the College’s attendance policy and may, as a result, receive an N (Not Satisfactory) for that Unit of study.</a:t>
            </a:r>
          </a:p>
          <a:p>
            <a:r>
              <a:rPr lang="en-AU" sz="3300" dirty="0"/>
              <a:t>Students who submit work that does not satisfactorily demonstrate knowledge and skills may receive a Provisional N.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578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873-FDE7-4838-9761-B6BF0262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6" y="123387"/>
            <a:ext cx="5832231" cy="1325563"/>
          </a:xfrm>
        </p:spPr>
        <p:txBody>
          <a:bodyPr/>
          <a:lstStyle/>
          <a:p>
            <a:r>
              <a:rPr lang="en-AU" dirty="0"/>
              <a:t>VCE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43C-4664-48B2-8C4C-606F39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66648"/>
            <a:ext cx="11353800" cy="5198273"/>
          </a:xfrm>
        </p:spPr>
        <p:txBody>
          <a:bodyPr>
            <a:normAutofit fontScale="32500" lnSpcReduction="20000"/>
          </a:bodyPr>
          <a:lstStyle/>
          <a:p>
            <a:r>
              <a:rPr lang="en-AU" sz="8600" b="1" u="sng" dirty="0">
                <a:solidFill>
                  <a:srgbClr val="002060"/>
                </a:solidFill>
              </a:rPr>
              <a:t>GAT </a:t>
            </a:r>
            <a:r>
              <a:rPr lang="en-AU" sz="86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Wednesday 7 September, 2022</a:t>
            </a:r>
            <a:r>
              <a:rPr lang="en-AU" sz="8600" b="1" dirty="0">
                <a:effectLst/>
                <a:ea typeface="Calibri" panose="020F0502020204030204" pitchFamily="34" charset="0"/>
              </a:rPr>
              <a:t>.</a:t>
            </a:r>
            <a:r>
              <a:rPr lang="en-AU" sz="8600" dirty="0">
                <a:effectLst/>
                <a:ea typeface="Calibri" panose="020F0502020204030204" pitchFamily="34" charset="0"/>
              </a:rPr>
              <a:t>  </a:t>
            </a:r>
          </a:p>
          <a:p>
            <a:pPr marL="0" indent="0">
              <a:buNone/>
            </a:pPr>
            <a:r>
              <a:rPr lang="en-AU" sz="7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GAT is important! – can be used to calculate a DES</a:t>
            </a:r>
            <a:endParaRPr lang="en-AU" sz="7400" dirty="0">
              <a:effectLst/>
              <a:ea typeface="Calibri" panose="020F0502020204030204" pitchFamily="34" charset="0"/>
            </a:endParaRPr>
          </a:p>
          <a:p>
            <a:pPr>
              <a:spcAft>
                <a:spcPts val="750"/>
              </a:spcAft>
            </a:pPr>
            <a:r>
              <a:rPr lang="en-AU" sz="7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GAT will be split into two sections – Sections A and B – to be conducted in separate sessions on the same day:</a:t>
            </a:r>
            <a:endParaRPr lang="en-AU" sz="7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45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74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Section A </a:t>
            </a:r>
            <a:r>
              <a:rPr lang="en-AU" sz="7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will enable students to demonstrate their achievement against new standards of literacy and numeracy and will be administered in the morning session</a:t>
            </a:r>
            <a:endParaRPr lang="en-AU" sz="7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45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74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Section B </a:t>
            </a:r>
            <a:r>
              <a:rPr lang="en-AU" sz="7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will assess students’ skills, including English, mathematics, science, technology, the arts and humanities, and will be administered in the afternoon session</a:t>
            </a:r>
            <a:endParaRPr lang="en-AU" sz="7400" dirty="0">
              <a:effectLst/>
              <a:ea typeface="Calibri" panose="020F0502020204030204" pitchFamily="34" charset="0"/>
            </a:endParaRPr>
          </a:p>
          <a:p>
            <a:pPr>
              <a:spcAft>
                <a:spcPts val="750"/>
              </a:spcAft>
            </a:pPr>
            <a:r>
              <a:rPr lang="en-AU" sz="7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VCE or scored VCE VET Unit 3–4 students sit Sections A and B of the GAT.</a:t>
            </a:r>
            <a:endParaRPr lang="en-AU" sz="7400" dirty="0">
              <a:effectLst/>
              <a:ea typeface="Calibri" panose="020F0502020204030204" pitchFamily="34" charset="0"/>
            </a:endParaRPr>
          </a:p>
          <a:p>
            <a:pPr>
              <a:spcAft>
                <a:spcPts val="750"/>
              </a:spcAft>
            </a:pPr>
            <a:r>
              <a:rPr lang="en-AU" sz="7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Senior VCAL students are expected to sit Section A of the GAT.</a:t>
            </a:r>
            <a:endParaRPr lang="en-AU" sz="7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281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873-FDE7-4838-9761-B6BF0262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43C-4664-48B2-8C4C-606F39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03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>
                <a:solidFill>
                  <a:schemeClr val="accent1">
                    <a:lumMod val="50000"/>
                  </a:schemeClr>
                </a:solidFill>
              </a:rPr>
              <a:t>VCE Study Habits –</a:t>
            </a:r>
            <a:r>
              <a:rPr lang="en-AU" b="1" u="sng" dirty="0">
                <a:solidFill>
                  <a:schemeClr val="accent1">
                    <a:lumMod val="50000"/>
                  </a:schemeClr>
                </a:solidFill>
                <a:highlight>
                  <a:srgbClr val="00FF00"/>
                </a:highlight>
              </a:rPr>
              <a:t>Year 11 Students</a:t>
            </a:r>
            <a:endParaRPr lang="en-AU" dirty="0">
              <a:highlight>
                <a:srgbClr val="00FF00"/>
              </a:highlight>
            </a:endParaRPr>
          </a:p>
          <a:p>
            <a:r>
              <a:rPr lang="en-AU" dirty="0"/>
              <a:t>We are hear to support and help you</a:t>
            </a:r>
          </a:p>
          <a:p>
            <a:r>
              <a:rPr lang="en-AU" dirty="0"/>
              <a:t>What are YOU going to do to help YOU though this year?</a:t>
            </a:r>
          </a:p>
          <a:p>
            <a:r>
              <a:rPr lang="en-AU" dirty="0"/>
              <a:t>Unit 3 &amp; 4 is hard! </a:t>
            </a:r>
          </a:p>
          <a:p>
            <a:r>
              <a:rPr lang="en-AU" b="0" i="0" dirty="0">
                <a:solidFill>
                  <a:srgbClr val="202124"/>
                </a:solidFill>
                <a:effectLst/>
              </a:rPr>
              <a:t>Don’</a:t>
            </a:r>
            <a:r>
              <a:rPr lang="en-AU" dirty="0">
                <a:solidFill>
                  <a:srgbClr val="202124"/>
                </a:solidFill>
              </a:rPr>
              <a:t>t look back and regret time and opportunities lost</a:t>
            </a:r>
            <a:endParaRPr lang="en-AU" b="0" i="0" dirty="0">
              <a:solidFill>
                <a:srgbClr val="202124"/>
              </a:solidFill>
              <a:effectLst/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520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873-FDE7-4838-9761-B6BF0262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43C-4664-48B2-8C4C-606F39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03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u="sng" dirty="0">
                <a:solidFill>
                  <a:schemeClr val="accent1">
                    <a:lumMod val="50000"/>
                  </a:schemeClr>
                </a:solidFill>
              </a:rPr>
              <a:t>VCE Study Habits –</a:t>
            </a:r>
            <a:r>
              <a:rPr lang="en-AU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Year 12 Students</a:t>
            </a:r>
            <a:endParaRPr lang="en-AU" dirty="0">
              <a:highlight>
                <a:srgbClr val="FFFF00"/>
              </a:highlight>
            </a:endParaRPr>
          </a:p>
          <a:p>
            <a:r>
              <a:rPr lang="en-AU" dirty="0"/>
              <a:t>Inappropriate use of electronic devices during these lessons  </a:t>
            </a:r>
          </a:p>
          <a:p>
            <a:r>
              <a:rPr lang="en-AU" dirty="0"/>
              <a:t>In lieu of a cancelled Assembly at the beginning of the year, Mr Mair emailed you all regarding Study Hall Expectations</a:t>
            </a:r>
          </a:p>
          <a:p>
            <a:r>
              <a:rPr lang="en-AU" dirty="0">
                <a:effectLst/>
                <a:ea typeface="Calibri" panose="020F0502020204030204" pitchFamily="34" charset="0"/>
              </a:rPr>
              <a:t>Staff were sent a survey regarding </a:t>
            </a:r>
            <a:r>
              <a:rPr lang="en-AU" b="0" i="0" dirty="0">
                <a:solidFill>
                  <a:srgbClr val="202124"/>
                </a:solidFill>
                <a:effectLst/>
              </a:rPr>
              <a:t>student behaviour in accordance with the Study Hall guidelines. </a:t>
            </a:r>
          </a:p>
          <a:p>
            <a:pPr marL="0" indent="0">
              <a:buNone/>
            </a:pPr>
            <a:endParaRPr lang="en-AU" b="0" i="0" dirty="0">
              <a:solidFill>
                <a:srgbClr val="202124"/>
              </a:solidFill>
              <a:effectLst/>
            </a:endParaRPr>
          </a:p>
          <a:p>
            <a:pPr lvl="1"/>
            <a:r>
              <a:rPr lang="en-AU" b="1" dirty="0">
                <a:effectLst/>
                <a:ea typeface="Calibri" panose="020F0502020204030204" pitchFamily="34" charset="0"/>
              </a:rPr>
              <a:t>“no more than a rating above 2”</a:t>
            </a:r>
            <a:endParaRPr lang="en-AU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7279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873-FDE7-4838-9761-B6BF0262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43C-4664-48B2-8C4C-606F39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0359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u="sng" dirty="0">
                <a:solidFill>
                  <a:schemeClr val="accent1">
                    <a:lumMod val="50000"/>
                  </a:schemeClr>
                </a:solidFill>
              </a:rPr>
              <a:t>VCE Study Habits –</a:t>
            </a:r>
            <a:r>
              <a:rPr lang="en-AU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Year 12 Students</a:t>
            </a:r>
            <a:endParaRPr lang="en-AU" dirty="0">
              <a:highlight>
                <a:srgbClr val="FFFF00"/>
              </a:highlight>
            </a:endParaRPr>
          </a:p>
          <a:p>
            <a:r>
              <a:rPr lang="en-AU" b="1" dirty="0"/>
              <a:t>Only one teacher rated a study hall class higher than a ‘2’.</a:t>
            </a:r>
          </a:p>
          <a:p>
            <a:r>
              <a:rPr lang="en-AU" u="sng" dirty="0"/>
              <a:t>Individually </a:t>
            </a:r>
            <a:r>
              <a:rPr lang="en-AU" dirty="0"/>
              <a:t>	- What do you need to do? </a:t>
            </a:r>
          </a:p>
          <a:p>
            <a:pPr marL="0" indent="0">
              <a:buNone/>
            </a:pPr>
            <a:r>
              <a:rPr lang="en-AU" dirty="0"/>
              <a:t>                           	- What environment can you create that supports 			  	   your best learning? </a:t>
            </a:r>
          </a:p>
          <a:p>
            <a:r>
              <a:rPr lang="en-AU" u="sng" dirty="0"/>
              <a:t>Team </a:t>
            </a:r>
            <a:r>
              <a:rPr lang="en-AU" dirty="0"/>
              <a:t>		- VCE is a Team effort – </a:t>
            </a:r>
          </a:p>
          <a:p>
            <a:pPr marL="0" indent="0">
              <a:buNone/>
            </a:pPr>
            <a:r>
              <a:rPr lang="en-AU" dirty="0"/>
              <a:t>			  do not drag your class/peers down</a:t>
            </a:r>
          </a:p>
          <a:p>
            <a:r>
              <a:rPr lang="en-AU" dirty="0"/>
              <a:t>There are more of you than there are staff members</a:t>
            </a:r>
          </a:p>
          <a:p>
            <a:pPr marL="0" indent="0">
              <a:buNone/>
            </a:pPr>
            <a:r>
              <a:rPr lang="en-AU" dirty="0"/>
              <a:t>			- call this behaviour out</a:t>
            </a:r>
          </a:p>
          <a:p>
            <a:pPr marL="0" indent="0">
              <a:buNone/>
            </a:pPr>
            <a:endParaRPr lang="en-AU" dirty="0"/>
          </a:p>
          <a:p>
            <a:endParaRPr lang="en-AU" dirty="0">
              <a:effectLst/>
              <a:ea typeface="Calibri" panose="020F0502020204030204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142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873-FDE7-4838-9761-B6BF0262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43C-4664-48B2-8C4C-606F39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62734"/>
            <a:ext cx="11353800" cy="4802187"/>
          </a:xfrm>
        </p:spPr>
        <p:txBody>
          <a:bodyPr>
            <a:normAutofit fontScale="92500" lnSpcReduction="20000"/>
          </a:bodyPr>
          <a:lstStyle/>
          <a:p>
            <a:r>
              <a:rPr lang="en-AU" b="1" u="sng" dirty="0">
                <a:solidFill>
                  <a:srgbClr val="002060"/>
                </a:solidFill>
              </a:rPr>
              <a:t>Special Provision</a:t>
            </a:r>
          </a:p>
          <a:p>
            <a:endParaRPr lang="en-AU" dirty="0"/>
          </a:p>
          <a:p>
            <a:r>
              <a:rPr lang="en-AU" dirty="0"/>
              <a:t>If you have a documented condition that affects your ability to complete an assessment.</a:t>
            </a:r>
          </a:p>
          <a:p>
            <a:r>
              <a:rPr lang="en-AU" dirty="0"/>
              <a:t>VCAA decide if its legitimate and official documentation is required. </a:t>
            </a:r>
          </a:p>
          <a:p>
            <a:endParaRPr lang="en-AU" dirty="0"/>
          </a:p>
          <a:p>
            <a:r>
              <a:rPr lang="en-AU" dirty="0"/>
              <a:t>The following is direct from the VCAA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Students may be eligible for Special Provision if, at any time, they are adversely affected in a significant way by:</a:t>
            </a:r>
            <a:endParaRPr lang="en-AU" dirty="0">
              <a:solidFill>
                <a:srgbClr val="00B050"/>
              </a:solidFill>
            </a:endParaRPr>
          </a:p>
          <a:p>
            <a:pPr lvl="0"/>
            <a:r>
              <a:rPr lang="en-GB" dirty="0">
                <a:solidFill>
                  <a:srgbClr val="00B050"/>
                </a:solidFill>
              </a:rPr>
              <a:t>an acute or chronic illness (physical or psychological)</a:t>
            </a:r>
            <a:endParaRPr lang="en-AU" dirty="0">
              <a:solidFill>
                <a:srgbClr val="00B050"/>
              </a:solidFill>
            </a:endParaRPr>
          </a:p>
          <a:p>
            <a:pPr lvl="0"/>
            <a:r>
              <a:rPr lang="en-GB" dirty="0">
                <a:solidFill>
                  <a:srgbClr val="00B050"/>
                </a:solidFill>
              </a:rPr>
              <a:t>factors relating to personal circumstance</a:t>
            </a:r>
            <a:endParaRPr lang="en-AU" dirty="0">
              <a:solidFill>
                <a:srgbClr val="00B050"/>
              </a:solidFill>
            </a:endParaRPr>
          </a:p>
          <a:p>
            <a:pPr lvl="0"/>
            <a:r>
              <a:rPr lang="en-GB" dirty="0">
                <a:solidFill>
                  <a:srgbClr val="00B050"/>
                </a:solidFill>
              </a:rPr>
              <a:t>an impairment or disability, including a learning disorder.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FF567-D63A-4A3B-8E60-61998C2F2643}"/>
              </a:ext>
            </a:extLst>
          </p:cNvPr>
          <p:cNvSpPr txBox="1"/>
          <p:nvPr/>
        </p:nvSpPr>
        <p:spPr>
          <a:xfrm>
            <a:off x="9011920" y="859691"/>
            <a:ext cx="2204720" cy="8925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2600" dirty="0"/>
              <a:t>If in doubt ask the question.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26801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873-FDE7-4838-9761-B6BF0262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43C-4664-48B2-8C4C-606F39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5800" cy="4035913"/>
          </a:xfrm>
        </p:spPr>
        <p:txBody>
          <a:bodyPr>
            <a:normAutofit fontScale="92500" lnSpcReduction="20000"/>
          </a:bodyPr>
          <a:lstStyle/>
          <a:p>
            <a:r>
              <a:rPr lang="en-AU" b="1" u="sng" dirty="0">
                <a:solidFill>
                  <a:schemeClr val="accent1">
                    <a:lumMod val="50000"/>
                  </a:schemeClr>
                </a:solidFill>
              </a:rPr>
              <a:t>Upcoming Requirements</a:t>
            </a:r>
          </a:p>
          <a:p>
            <a:endParaRPr lang="en-AU" dirty="0"/>
          </a:p>
          <a:p>
            <a:r>
              <a:rPr lang="en-AU" dirty="0"/>
              <a:t>Personal Details form. Make sure they are all correct. </a:t>
            </a: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Put in a personal email address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/>
              <a:t>instead of a school address.</a:t>
            </a:r>
          </a:p>
          <a:p>
            <a:r>
              <a:rPr lang="en-AU" dirty="0"/>
              <a:t>Read updated VCE handbook. </a:t>
            </a:r>
          </a:p>
          <a:p>
            <a:r>
              <a:rPr lang="en-AU" dirty="0"/>
              <a:t>Familiarise yourself with the </a:t>
            </a:r>
            <a:r>
              <a:rPr lang="en-AU" b="1" dirty="0"/>
              <a:t>VCE Matters </a:t>
            </a:r>
            <a:r>
              <a:rPr lang="en-AU" dirty="0"/>
              <a:t>page </a:t>
            </a:r>
          </a:p>
          <a:p>
            <a:pPr marL="0" indent="0" algn="ctr">
              <a:buNone/>
            </a:pPr>
            <a:r>
              <a:rPr lang="en-AU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https://www.stbedes.catholic.edu.au/vce-matters/</a:t>
            </a:r>
            <a:endParaRPr lang="en-A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*Can be accessed through SIMON or Student Portal on the school website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18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535CE-A7D4-493F-AB4C-B2127FF1D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79BFD-57FD-41E9-A76A-642A4BC8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096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AF8CBE-2861-488B-920B-125B511A28A7}"/>
              </a:ext>
            </a:extLst>
          </p:cNvPr>
          <p:cNvCxnSpPr/>
          <p:nvPr/>
        </p:nvCxnSpPr>
        <p:spPr>
          <a:xfrm flipH="1">
            <a:off x="838200" y="1313793"/>
            <a:ext cx="4847897" cy="21966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3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6F0C-EDA6-434B-BB21-2D0D032A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A03B-C7E4-472E-9FDF-5DAC26D98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90F42-59E9-4FBB-8155-C2D2B5B2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5854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7CEC27-DA33-439A-8F2D-15D539C25D9F}"/>
              </a:ext>
            </a:extLst>
          </p:cNvPr>
          <p:cNvCxnSpPr/>
          <p:nvPr/>
        </p:nvCxnSpPr>
        <p:spPr>
          <a:xfrm flipH="1">
            <a:off x="5538952" y="1460938"/>
            <a:ext cx="2564524" cy="1968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7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94A1D6-9321-4B9A-B53A-39077ACE5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5883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AF8CBE-2861-488B-920B-125B511A28A7}"/>
              </a:ext>
            </a:extLst>
          </p:cNvPr>
          <p:cNvCxnSpPr/>
          <p:nvPr/>
        </p:nvCxnSpPr>
        <p:spPr>
          <a:xfrm flipH="1">
            <a:off x="3339661" y="2112579"/>
            <a:ext cx="4847897" cy="219666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92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D6B89-63FA-4E6C-8DDF-64FB8B3D2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0790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DC35DF-6D09-4F1D-B87E-BFFE1EB17DFC}"/>
              </a:ext>
            </a:extLst>
          </p:cNvPr>
          <p:cNvCxnSpPr/>
          <p:nvPr/>
        </p:nvCxnSpPr>
        <p:spPr>
          <a:xfrm flipH="1">
            <a:off x="4056993" y="2827283"/>
            <a:ext cx="4887310" cy="60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23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0873-FDE7-4838-9761-B6BF0262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VCE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6843C-4664-48B2-8C4C-606F39CD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035913"/>
          </a:xfrm>
        </p:spPr>
        <p:txBody>
          <a:bodyPr>
            <a:normAutofit lnSpcReduction="10000"/>
          </a:bodyPr>
          <a:lstStyle/>
          <a:p>
            <a:r>
              <a:rPr lang="en-AU" b="1" u="sng" dirty="0">
                <a:solidFill>
                  <a:srgbClr val="002060"/>
                </a:solidFill>
              </a:rPr>
              <a:t>SACs and SATs</a:t>
            </a:r>
          </a:p>
          <a:p>
            <a:endParaRPr lang="en-AU" dirty="0"/>
          </a:p>
          <a:p>
            <a:r>
              <a:rPr lang="en-AU" dirty="0"/>
              <a:t>SAC Calendar is ready to be viewed (Unit 3 – Terms 1 &amp; 2)</a:t>
            </a:r>
          </a:p>
          <a:p>
            <a:r>
              <a:rPr lang="en-AU" dirty="0"/>
              <a:t>Study and record when your SACs are scheduled. </a:t>
            </a:r>
          </a:p>
          <a:p>
            <a:r>
              <a:rPr lang="en-AU" dirty="0"/>
              <a:t>There </a:t>
            </a:r>
            <a:r>
              <a:rPr lang="en-AU" u="sng" dirty="0"/>
              <a:t>will</a:t>
            </a:r>
            <a:r>
              <a:rPr lang="en-AU" dirty="0"/>
              <a:t> be some days and weeks when you have multiple SACs.  Plan now. This is your workload.</a:t>
            </a:r>
          </a:p>
          <a:p>
            <a:r>
              <a:rPr lang="en-AU" dirty="0"/>
              <a:t>If you are completing folio pieces then it is your responsibility to secure your work. Take photos, have backups, show your teacher regularly – have evidence that you have done it.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32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760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1_Office Theme</vt:lpstr>
      <vt:lpstr>VCE Matters</vt:lpstr>
      <vt:lpstr>VCE Matters</vt:lpstr>
      <vt:lpstr>VCE Matters</vt:lpstr>
      <vt:lpstr>VCE Matters</vt:lpstr>
      <vt:lpstr>PowerPoint Presentation</vt:lpstr>
      <vt:lpstr>PowerPoint Presentation</vt:lpstr>
      <vt:lpstr>PowerPoint Presentation</vt:lpstr>
      <vt:lpstr>PowerPoint Presentation</vt:lpstr>
      <vt:lpstr>VCE Matters</vt:lpstr>
      <vt:lpstr>PowerPoint Presentation</vt:lpstr>
      <vt:lpstr>PowerPoint Presentation</vt:lpstr>
      <vt:lpstr>VCE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VCE Matters</vt:lpstr>
      <vt:lpstr>VCE Matters</vt:lpstr>
      <vt:lpstr>VCE Matters</vt:lpstr>
      <vt:lpstr>VCE Matters</vt:lpstr>
      <vt:lpstr>VCE Matters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Courtey Stammers</dc:creator>
  <cp:lastModifiedBy>Courtney STAMMERS</cp:lastModifiedBy>
  <cp:revision>48</cp:revision>
  <cp:lastPrinted>2022-02-15T23:13:43Z</cp:lastPrinted>
  <dcterms:created xsi:type="dcterms:W3CDTF">2018-10-12T00:21:56Z</dcterms:created>
  <dcterms:modified xsi:type="dcterms:W3CDTF">2022-02-15T23:55:00Z</dcterms:modified>
</cp:coreProperties>
</file>